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League Spartan" charset="1" panose="00000800000000000000"/>
      <p:regular r:id="rId20"/>
    </p:embeddedFont>
    <p:embeddedFont>
      <p:font typeface="Roboto Bold" charset="1" panose="02000000000000000000"/>
      <p:regular r:id="rId21"/>
    </p:embeddedFont>
    <p:embeddedFont>
      <p:font typeface="Poppins" charset="1" panose="00000500000000000000"/>
      <p:regular r:id="rId22"/>
    </p:embeddedFont>
    <p:embeddedFont>
      <p:font typeface="Roboto" charset="1" panose="02000000000000000000"/>
      <p:regular r:id="rId23"/>
    </p:embeddedFont>
    <p:embeddedFont>
      <p:font typeface="Poppins Italics" charset="1" panose="00000500000000000000"/>
      <p:regular r:id="rId24"/>
    </p:embeddedFont>
    <p:embeddedFont>
      <p:font typeface="Open Sans" charset="1" panose="00000000000000000000"/>
      <p:regular r:id="rId25"/>
    </p:embeddedFont>
    <p:embeddedFont>
      <p:font typeface="Open Sans Bold" charset="1" panose="00000000000000000000"/>
      <p:regular r:id="rId26"/>
    </p:embeddedFont>
    <p:embeddedFont>
      <p:font typeface="Poppins Bold" charset="1" panose="00000800000000000000"/>
      <p:regular r:id="rId27"/>
    </p:embeddedFont>
    <p:embeddedFont>
      <p:font typeface="Archivo Black" charset="1" panose="020B0A03020202020B04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4.jpeg" Type="http://schemas.openxmlformats.org/officeDocument/2006/relationships/image"/><Relationship Id="rId4" Target="../media/image15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20957" y="4506120"/>
            <a:ext cx="9846085" cy="1418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72"/>
              </a:lnSpc>
            </a:pPr>
            <a:r>
              <a:rPr lang="en-US" b="true" sz="8265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AQUATRACKING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1130300" y="4057750"/>
            <a:ext cx="3086100" cy="2171499"/>
            <a:chOff x="0" y="0"/>
            <a:chExt cx="812800" cy="57191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571917"/>
            </a:xfrm>
            <a:custGeom>
              <a:avLst/>
              <a:gdLst/>
              <a:ahLst/>
              <a:cxnLst/>
              <a:rect r="r" b="b" t="t" l="l"/>
              <a:pathLst>
                <a:path h="571917" w="812800">
                  <a:moveTo>
                    <a:pt x="609600" y="0"/>
                  </a:moveTo>
                  <a:cubicBezTo>
                    <a:pt x="721824" y="0"/>
                    <a:pt x="812800" y="128028"/>
                    <a:pt x="812800" y="285959"/>
                  </a:cubicBezTo>
                  <a:cubicBezTo>
                    <a:pt x="812800" y="443889"/>
                    <a:pt x="721824" y="571917"/>
                    <a:pt x="609600" y="571917"/>
                  </a:cubicBezTo>
                  <a:lnTo>
                    <a:pt x="203200" y="571917"/>
                  </a:lnTo>
                  <a:cubicBezTo>
                    <a:pt x="90976" y="571917"/>
                    <a:pt x="0" y="443889"/>
                    <a:pt x="0" y="285959"/>
                  </a:cubicBezTo>
                  <a:cubicBezTo>
                    <a:pt x="0" y="1280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619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323004" y="3528848"/>
            <a:ext cx="5641992" cy="913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4"/>
              </a:lnSpc>
            </a:pPr>
            <a:r>
              <a:rPr lang="en-US" b="true" sz="5303">
                <a:solidFill>
                  <a:srgbClr val="303642"/>
                </a:solidFill>
                <a:latin typeface="Roboto Bold"/>
                <a:ea typeface="Roboto Bold"/>
                <a:cs typeface="Roboto Bold"/>
                <a:sym typeface="Roboto Bold"/>
              </a:rPr>
              <a:t>CAPSTONE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80587" y="6162575"/>
            <a:ext cx="8526827" cy="400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7"/>
              </a:lnSpc>
              <a:spcBef>
                <a:spcPct val="0"/>
              </a:spcBef>
            </a:pPr>
            <a:r>
              <a:rPr lang="en-US" sz="2219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Integrantes : Andrés Silva, Juan José Agüero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6467343" y="4057750"/>
            <a:ext cx="3086100" cy="2171499"/>
            <a:chOff x="0" y="0"/>
            <a:chExt cx="812800" cy="57191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571917"/>
            </a:xfrm>
            <a:custGeom>
              <a:avLst/>
              <a:gdLst/>
              <a:ahLst/>
              <a:cxnLst/>
              <a:rect r="r" b="b" t="t" l="l"/>
              <a:pathLst>
                <a:path h="571917" w="812800">
                  <a:moveTo>
                    <a:pt x="609600" y="0"/>
                  </a:moveTo>
                  <a:cubicBezTo>
                    <a:pt x="721824" y="0"/>
                    <a:pt x="812800" y="128028"/>
                    <a:pt x="812800" y="285959"/>
                  </a:cubicBezTo>
                  <a:cubicBezTo>
                    <a:pt x="812800" y="443889"/>
                    <a:pt x="721824" y="571917"/>
                    <a:pt x="609600" y="571917"/>
                  </a:cubicBezTo>
                  <a:lnTo>
                    <a:pt x="203200" y="571917"/>
                  </a:lnTo>
                  <a:cubicBezTo>
                    <a:pt x="90976" y="571917"/>
                    <a:pt x="0" y="443889"/>
                    <a:pt x="0" y="285959"/>
                  </a:cubicBezTo>
                  <a:cubicBezTo>
                    <a:pt x="0" y="1280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619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4058" y="5016981"/>
            <a:ext cx="15239883" cy="3467073"/>
          </a:xfrm>
          <a:custGeom>
            <a:avLst/>
            <a:gdLst/>
            <a:ahLst/>
            <a:cxnLst/>
            <a:rect r="r" b="b" t="t" l="l"/>
            <a:pathLst>
              <a:path h="3467073" w="15239883">
                <a:moveTo>
                  <a:pt x="0" y="0"/>
                </a:moveTo>
                <a:lnTo>
                  <a:pt x="15239884" y="0"/>
                </a:lnTo>
                <a:lnTo>
                  <a:pt x="15239884" y="3467073"/>
                </a:lnTo>
                <a:lnTo>
                  <a:pt x="0" y="34670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765807" y="794192"/>
            <a:ext cx="6756386" cy="967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40"/>
              </a:lnSpc>
            </a:pPr>
            <a:r>
              <a:rPr lang="en-US" b="true" sz="5672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METODOLOGÍA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679994" y="2303382"/>
            <a:ext cx="10928011" cy="1572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7"/>
              </a:lnSpc>
              <a:spcBef>
                <a:spcPct val="0"/>
              </a:spcBef>
            </a:pPr>
            <a:r>
              <a:rPr lang="en-US" sz="2219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La metodología empleada para el desarrollo del proyecto APT se basa en principios de ingeniería de datos, desarrollo web y automatización de procesos, propios del área de Soporte TI. El enfoque es secuencial y modular, permitiendo una implementación progresiva y validación continua.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22995" y="6437419"/>
            <a:ext cx="2131800" cy="999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Extraccion de datos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5080517" y="6446944"/>
            <a:ext cx="2101412" cy="569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3"/>
              </a:lnSpc>
              <a:spcBef>
                <a:spcPct val="0"/>
              </a:spcBef>
            </a:pPr>
            <a:r>
              <a:rPr lang="en-US" sz="1631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Transformacion y procesamiento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05855" y="6393648"/>
            <a:ext cx="1897197" cy="666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Analisis de datos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50495" y="6509717"/>
            <a:ext cx="2829525" cy="39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1"/>
              </a:lnSpc>
              <a:spcBef>
                <a:spcPct val="0"/>
              </a:spcBef>
            </a:pPr>
            <a:r>
              <a:rPr lang="en-US" sz="222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Portal Web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80020" y="6466481"/>
            <a:ext cx="3195144" cy="434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5"/>
              </a:lnSpc>
              <a:spcBef>
                <a:spcPct val="0"/>
              </a:spcBef>
            </a:pPr>
            <a:r>
              <a:rPr lang="en-US" sz="2517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Chatbot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8997950"/>
            <a:ext cx="2514600" cy="260350"/>
            <a:chOff x="0" y="0"/>
            <a:chExt cx="662281" cy="685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2281" cy="68570"/>
            </a:xfrm>
            <a:custGeom>
              <a:avLst/>
              <a:gdLst/>
              <a:ahLst/>
              <a:cxnLst/>
              <a:rect r="r" b="b" t="t" l="l"/>
              <a:pathLst>
                <a:path h="68570" w="662281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2100317" y="2478513"/>
          <a:ext cx="14087366" cy="5840307"/>
        </p:xfrm>
        <a:graphic>
          <a:graphicData uri="http://schemas.openxmlformats.org/drawingml/2006/table">
            <a:tbl>
              <a:tblPr/>
              <a:tblGrid>
                <a:gridCol w="7043683"/>
                <a:gridCol w="7043683"/>
              </a:tblGrid>
              <a:tr h="14600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Archivo Black"/>
                          <a:ea typeface="Archivo Black"/>
                          <a:cs typeface="Archivo Black"/>
                          <a:sym typeface="Archivo Black"/>
                        </a:rPr>
                        <a:t>AVANCE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Archivo Black"/>
                          <a:ea typeface="Archivo Black"/>
                          <a:cs typeface="Archivo Black"/>
                          <a:sym typeface="Archivo Black"/>
                        </a:rPr>
                        <a:t>FINAL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</a:tr>
              <a:tr h="14600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chivo Black"/>
                          <a:ea typeface="Archivo Black"/>
                          <a:cs typeface="Archivo Black"/>
                          <a:sym typeface="Archivo Black"/>
                        </a:rPr>
                        <a:t>Informe de levantamiento de datos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chivo Black"/>
                          <a:ea typeface="Archivo Black"/>
                          <a:cs typeface="Archivo Black"/>
                          <a:sym typeface="Archivo Black"/>
                        </a:rPr>
                        <a:t>Portal web funcional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DFF"/>
                    </a:solidFill>
                  </a:tcPr>
                </a:tc>
              </a:tr>
              <a:tr h="14600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chivo Black"/>
                          <a:ea typeface="Archivo Black"/>
                          <a:cs typeface="Archivo Black"/>
                          <a:sym typeface="Archivo Black"/>
                        </a:rPr>
                        <a:t>Prototipo de portal web inicial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chivo Black"/>
                          <a:ea typeface="Archivo Black"/>
                          <a:cs typeface="Archivo Black"/>
                          <a:sym typeface="Archivo Black"/>
                        </a:rPr>
                        <a:t>Chatbot operativo en WhatsApp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DFF"/>
                    </a:solidFill>
                  </a:tcPr>
                </a:tc>
              </a:tr>
              <a:tr h="14600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chivo Black"/>
                          <a:ea typeface="Archivo Black"/>
                          <a:cs typeface="Archivo Black"/>
                          <a:sym typeface="Archivo Black"/>
                        </a:rPr>
                        <a:t>Diseño inicial del chatbot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chivo Black"/>
                          <a:ea typeface="Archivo Black"/>
                          <a:cs typeface="Archivo Black"/>
                          <a:sym typeface="Archivo Black"/>
                        </a:rPr>
                        <a:t>Informe de análisis de consumo y recomendaciones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DFF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028700" y="1019468"/>
            <a:ext cx="5095091" cy="77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83"/>
              </a:lnSpc>
            </a:pPr>
            <a:r>
              <a:rPr lang="en-US" b="true" sz="4559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EVIDENCIAS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8997950"/>
            <a:ext cx="2514600" cy="260350"/>
            <a:chOff x="0" y="0"/>
            <a:chExt cx="662281" cy="685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2281" cy="68570"/>
            </a:xfrm>
            <a:custGeom>
              <a:avLst/>
              <a:gdLst/>
              <a:ahLst/>
              <a:cxnLst/>
              <a:rect r="r" b="b" t="t" l="l"/>
              <a:pathLst>
                <a:path h="68570" w="662281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848390" y="1979775"/>
          <a:ext cx="14591221" cy="6837783"/>
        </p:xfrm>
        <a:graphic>
          <a:graphicData uri="http://schemas.openxmlformats.org/drawingml/2006/table">
            <a:tbl>
              <a:tblPr/>
              <a:tblGrid>
                <a:gridCol w="3423568"/>
                <a:gridCol w="3423568"/>
                <a:gridCol w="3423568"/>
                <a:gridCol w="4320517"/>
              </a:tblGrid>
              <a:tr h="7172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Archivo Black"/>
                          <a:ea typeface="Archivo Black"/>
                          <a:cs typeface="Archivo Black"/>
                          <a:sym typeface="Archivo Black"/>
                        </a:rPr>
                        <a:t> Fechas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Archivo Black"/>
                          <a:ea typeface="Archivo Black"/>
                          <a:cs typeface="Archivo Black"/>
                          <a:sym typeface="Archivo Black"/>
                        </a:rPr>
                        <a:t>Actividad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Archivo Black"/>
                          <a:ea typeface="Archivo Black"/>
                          <a:cs typeface="Archivo Black"/>
                          <a:sym typeface="Archivo Black"/>
                        </a:rPr>
                        <a:t>Responsable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Archivo Black"/>
                          <a:ea typeface="Archivo Black"/>
                          <a:cs typeface="Archivo Black"/>
                          <a:sym typeface="Archivo Black"/>
                        </a:rPr>
                        <a:t>Recursos clave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228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chivo Black"/>
                          <a:ea typeface="Archivo Black"/>
                          <a:cs typeface="Archivo Black"/>
                          <a:sym typeface="Archivo Black"/>
                        </a:rPr>
                        <a:t>14 sep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chivo Black"/>
                          <a:ea typeface="Archivo Black"/>
                          <a:cs typeface="Archivo Black"/>
                          <a:sym typeface="Archivo Black"/>
                        </a:rPr>
                        <a:t>Instalación de sensores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chivo Black"/>
                          <a:ea typeface="Archivo Black"/>
                          <a:cs typeface="Archivo Black"/>
                          <a:sym typeface="Archivo Black"/>
                        </a:rPr>
                        <a:t>Juan José Aguero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chivo Black"/>
                          <a:ea typeface="Archivo Black"/>
                          <a:cs typeface="Archivo Black"/>
                          <a:sym typeface="Archivo Black"/>
                        </a:rPr>
                        <a:t>Sensores de flujo, herramientas, manuales técnicos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121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chivo Black"/>
                          <a:ea typeface="Archivo Black"/>
                          <a:cs typeface="Archivo Black"/>
                          <a:sym typeface="Archivo Black"/>
                        </a:rPr>
                        <a:t>15–28 sep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chivo Black"/>
                          <a:ea typeface="Archivo Black"/>
                          <a:cs typeface="Archivo Black"/>
                          <a:sym typeface="Archivo Black"/>
                        </a:rPr>
                        <a:t>Recolección de datos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chivo Black"/>
                          <a:ea typeface="Archivo Black"/>
                          <a:cs typeface="Archivo Black"/>
                          <a:sym typeface="Archivo Black"/>
                        </a:rPr>
                        <a:t>Andrés Silva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chivo Black"/>
                          <a:ea typeface="Archivo Black"/>
                          <a:cs typeface="Archivo Black"/>
                          <a:sym typeface="Archivo Black"/>
                        </a:rPr>
                        <a:t>Sensores, planillas, base de datos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228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chivo Black"/>
                          <a:ea typeface="Archivo Black"/>
                          <a:cs typeface="Archivo Black"/>
                          <a:sym typeface="Archivo Black"/>
                        </a:rPr>
                        <a:t>29 sep – 5 oct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chivo Black"/>
                          <a:ea typeface="Archivo Black"/>
                          <a:cs typeface="Archivo Black"/>
                          <a:sym typeface="Archivo Black"/>
                        </a:rPr>
                        <a:t>Limpieza y organización de datos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chivo Black"/>
                          <a:ea typeface="Archivo Black"/>
                          <a:cs typeface="Archivo Black"/>
                          <a:sym typeface="Archivo Black"/>
                        </a:rPr>
                        <a:t>Andrés Silva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chivo Black"/>
                          <a:ea typeface="Archivo Black"/>
                          <a:cs typeface="Archivo Black"/>
                          <a:sym typeface="Archivo Black"/>
                        </a:rPr>
                        <a:t>Firebase, Python (pandas), Excel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228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chivo Black"/>
                          <a:ea typeface="Archivo Black"/>
                          <a:cs typeface="Archivo Black"/>
                          <a:sym typeface="Archivo Black"/>
                        </a:rPr>
                        <a:t>6–19 oct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chivo Black"/>
                          <a:ea typeface="Archivo Black"/>
                          <a:cs typeface="Archivo Black"/>
                          <a:sym typeface="Archivo Black"/>
                        </a:rPr>
                        <a:t>Diseño portal web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chivo Black"/>
                          <a:ea typeface="Archivo Black"/>
                          <a:cs typeface="Archivo Black"/>
                          <a:sym typeface="Archivo Black"/>
                        </a:rPr>
                        <a:t>Juan José Aguero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chivo Black"/>
                          <a:ea typeface="Archivo Black"/>
                          <a:cs typeface="Archivo Black"/>
                          <a:sym typeface="Archivo Black"/>
                        </a:rPr>
                        <a:t>Next.js, CSS framework, Firebase Hosting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121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chivo Black"/>
                          <a:ea typeface="Archivo Black"/>
                          <a:cs typeface="Archivo Black"/>
                          <a:sym typeface="Archivo Black"/>
                        </a:rPr>
                        <a:t>20–26 oct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chivo Black"/>
                          <a:ea typeface="Archivo Black"/>
                          <a:cs typeface="Archivo Black"/>
                          <a:sym typeface="Archivo Black"/>
                        </a:rPr>
                        <a:t>Dashboards y alertas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chivo Black"/>
                          <a:ea typeface="Archivo Black"/>
                          <a:cs typeface="Archivo Black"/>
                          <a:sym typeface="Archivo Black"/>
                        </a:rPr>
                        <a:t>Andrés Silva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chivo Black"/>
                          <a:ea typeface="Archivo Black"/>
                          <a:cs typeface="Archivo Black"/>
                          <a:sym typeface="Archivo Black"/>
                        </a:rPr>
                        <a:t>Recharts/Chart.js, Firebase SDK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121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chivo Black"/>
                          <a:ea typeface="Archivo Black"/>
                          <a:cs typeface="Archivo Black"/>
                          <a:sym typeface="Archivo Black"/>
                        </a:rPr>
                        <a:t>27 oct – 2 nov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chivo Black"/>
                          <a:ea typeface="Archivo Black"/>
                          <a:cs typeface="Archivo Black"/>
                          <a:sym typeface="Archivo Black"/>
                        </a:rPr>
                        <a:t>Diseño flujo chatbot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chivo Black"/>
                          <a:ea typeface="Archivo Black"/>
                          <a:cs typeface="Archivo Black"/>
                          <a:sym typeface="Archivo Black"/>
                        </a:rPr>
                        <a:t>Juan José Aguero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chivo Black"/>
                          <a:ea typeface="Archivo Black"/>
                          <a:cs typeface="Archivo Black"/>
                          <a:sym typeface="Archivo Black"/>
                        </a:rPr>
                        <a:t>Notion/Miro, diagramas de flujo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228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chivo Black"/>
                          <a:ea typeface="Archivo Black"/>
                          <a:cs typeface="Archivo Black"/>
                          <a:sym typeface="Archivo Black"/>
                        </a:rPr>
                        <a:t>3–9 nov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chivo Black"/>
                          <a:ea typeface="Archivo Black"/>
                          <a:cs typeface="Archivo Black"/>
                          <a:sym typeface="Archivo Black"/>
                        </a:rPr>
                        <a:t>Integración chatbot + WhatsApp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chivo Black"/>
                          <a:ea typeface="Archivo Black"/>
                          <a:cs typeface="Archivo Black"/>
                          <a:sym typeface="Archivo Black"/>
                        </a:rPr>
                        <a:t>Andrés Silva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chivo Black"/>
                          <a:ea typeface="Archivo Black"/>
                          <a:cs typeface="Archivo Black"/>
                          <a:sym typeface="Archivo Black"/>
                        </a:rPr>
                        <a:t>WhatsApp API, Firebase Functions, Node.js/Python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77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chivo Black"/>
                          <a:ea typeface="Archivo Black"/>
                          <a:cs typeface="Archivo Black"/>
                          <a:sym typeface="Archivo Black"/>
                        </a:rPr>
                        <a:t>10–16 nov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chivo Black"/>
                          <a:ea typeface="Archivo Black"/>
                          <a:cs typeface="Archivo Black"/>
                          <a:sym typeface="Archivo Black"/>
                        </a:rPr>
                        <a:t>Reportes automáticos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chivo Black"/>
                          <a:ea typeface="Archivo Black"/>
                          <a:cs typeface="Archivo Black"/>
                          <a:sym typeface="Archivo Black"/>
                        </a:rPr>
                        <a:t>Juan José Aguero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chivo Black"/>
                          <a:ea typeface="Archivo Black"/>
                          <a:cs typeface="Archivo Black"/>
                          <a:sym typeface="Archivo Black"/>
                        </a:rPr>
                        <a:t>Firebase, Cloud Functions, OpenAI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028700" y="1019468"/>
            <a:ext cx="5538340" cy="77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83"/>
              </a:lnSpc>
            </a:pPr>
            <a:r>
              <a:rPr lang="en-US" b="true" sz="4559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PLAN DE TRABAJ0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28280" y="2464274"/>
            <a:ext cx="13431441" cy="6794026"/>
          </a:xfrm>
          <a:custGeom>
            <a:avLst/>
            <a:gdLst/>
            <a:ahLst/>
            <a:cxnLst/>
            <a:rect r="r" b="b" t="t" l="l"/>
            <a:pathLst>
              <a:path h="6794026" w="13431441">
                <a:moveTo>
                  <a:pt x="0" y="0"/>
                </a:moveTo>
                <a:lnTo>
                  <a:pt x="13431440" y="0"/>
                </a:lnTo>
                <a:lnTo>
                  <a:pt x="13431440" y="6794026"/>
                </a:lnTo>
                <a:lnTo>
                  <a:pt x="0" y="67940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66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19441" y="1066398"/>
            <a:ext cx="6021380" cy="91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b="true" sz="5308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CARTA GANTT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98500" y="3124200"/>
            <a:ext cx="5245100" cy="1332778"/>
            <a:chOff x="0" y="0"/>
            <a:chExt cx="1381426" cy="3510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81426" cy="351020"/>
            </a:xfrm>
            <a:custGeom>
              <a:avLst/>
              <a:gdLst/>
              <a:ahLst/>
              <a:cxnLst/>
              <a:rect r="r" b="b" t="t" l="l"/>
              <a:pathLst>
                <a:path h="351020" w="1381426">
                  <a:moveTo>
                    <a:pt x="75277" y="0"/>
                  </a:moveTo>
                  <a:lnTo>
                    <a:pt x="1306148" y="0"/>
                  </a:lnTo>
                  <a:cubicBezTo>
                    <a:pt x="1326113" y="0"/>
                    <a:pt x="1345260" y="7931"/>
                    <a:pt x="1359377" y="22048"/>
                  </a:cubicBezTo>
                  <a:cubicBezTo>
                    <a:pt x="1373495" y="36166"/>
                    <a:pt x="1381426" y="55313"/>
                    <a:pt x="1381426" y="75277"/>
                  </a:cubicBezTo>
                  <a:lnTo>
                    <a:pt x="1381426" y="275742"/>
                  </a:lnTo>
                  <a:cubicBezTo>
                    <a:pt x="1381426" y="295707"/>
                    <a:pt x="1373495" y="314854"/>
                    <a:pt x="1359377" y="328971"/>
                  </a:cubicBezTo>
                  <a:cubicBezTo>
                    <a:pt x="1345260" y="343089"/>
                    <a:pt x="1326113" y="351020"/>
                    <a:pt x="1306148" y="351020"/>
                  </a:cubicBezTo>
                  <a:lnTo>
                    <a:pt x="75277" y="351020"/>
                  </a:lnTo>
                  <a:cubicBezTo>
                    <a:pt x="55313" y="351020"/>
                    <a:pt x="36166" y="343089"/>
                    <a:pt x="22048" y="328971"/>
                  </a:cubicBezTo>
                  <a:cubicBezTo>
                    <a:pt x="7931" y="314854"/>
                    <a:pt x="0" y="295707"/>
                    <a:pt x="0" y="275742"/>
                  </a:cubicBezTo>
                  <a:lnTo>
                    <a:pt x="0" y="75277"/>
                  </a:lnTo>
                  <a:cubicBezTo>
                    <a:pt x="0" y="55313"/>
                    <a:pt x="7931" y="36166"/>
                    <a:pt x="22048" y="22048"/>
                  </a:cubicBezTo>
                  <a:cubicBezTo>
                    <a:pt x="36166" y="7931"/>
                    <a:pt x="55313" y="0"/>
                    <a:pt x="75277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381426" cy="398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741400" y="3124200"/>
            <a:ext cx="5118100" cy="1332778"/>
            <a:chOff x="0" y="0"/>
            <a:chExt cx="1347977" cy="3510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47977" cy="351020"/>
            </a:xfrm>
            <a:custGeom>
              <a:avLst/>
              <a:gdLst/>
              <a:ahLst/>
              <a:cxnLst/>
              <a:rect r="r" b="b" t="t" l="l"/>
              <a:pathLst>
                <a:path h="351020" w="1347977">
                  <a:moveTo>
                    <a:pt x="77145" y="0"/>
                  </a:moveTo>
                  <a:lnTo>
                    <a:pt x="1270832" y="0"/>
                  </a:lnTo>
                  <a:cubicBezTo>
                    <a:pt x="1291292" y="0"/>
                    <a:pt x="1310914" y="8128"/>
                    <a:pt x="1325382" y="22595"/>
                  </a:cubicBezTo>
                  <a:cubicBezTo>
                    <a:pt x="1339849" y="37063"/>
                    <a:pt x="1347977" y="56685"/>
                    <a:pt x="1347977" y="77145"/>
                  </a:cubicBezTo>
                  <a:lnTo>
                    <a:pt x="1347977" y="273874"/>
                  </a:lnTo>
                  <a:cubicBezTo>
                    <a:pt x="1347977" y="316480"/>
                    <a:pt x="1313438" y="351020"/>
                    <a:pt x="1270832" y="351020"/>
                  </a:cubicBezTo>
                  <a:lnTo>
                    <a:pt x="77145" y="351020"/>
                  </a:lnTo>
                  <a:cubicBezTo>
                    <a:pt x="34539" y="351020"/>
                    <a:pt x="0" y="316480"/>
                    <a:pt x="0" y="273874"/>
                  </a:cubicBezTo>
                  <a:lnTo>
                    <a:pt x="0" y="77145"/>
                  </a:lnTo>
                  <a:cubicBezTo>
                    <a:pt x="0" y="34539"/>
                    <a:pt x="34539" y="0"/>
                    <a:pt x="77145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347977" cy="398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341002" y="3626671"/>
            <a:ext cx="8496225" cy="8496225"/>
          </a:xfrm>
          <a:custGeom>
            <a:avLst/>
            <a:gdLst/>
            <a:ahLst/>
            <a:cxnLst/>
            <a:rect r="r" b="b" t="t" l="l"/>
            <a:pathLst>
              <a:path h="8496225" w="8496225">
                <a:moveTo>
                  <a:pt x="0" y="0"/>
                </a:moveTo>
                <a:lnTo>
                  <a:pt x="8496225" y="0"/>
                </a:lnTo>
                <a:lnTo>
                  <a:pt x="8496225" y="8496225"/>
                </a:lnTo>
                <a:lnTo>
                  <a:pt x="0" y="849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933297" y="3191597"/>
            <a:ext cx="8421405" cy="1265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34"/>
              </a:lnSpc>
            </a:pPr>
            <a:r>
              <a:rPr lang="en-US" b="true" sz="7382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GRACIAS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6792707" cy="10287000"/>
            <a:chOff x="0" y="0"/>
            <a:chExt cx="178902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89026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89026">
                  <a:moveTo>
                    <a:pt x="0" y="0"/>
                  </a:moveTo>
                  <a:lnTo>
                    <a:pt x="1789026" y="0"/>
                  </a:lnTo>
                  <a:lnTo>
                    <a:pt x="178902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789026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446818" y="8630505"/>
            <a:ext cx="897167" cy="2183545"/>
            <a:chOff x="0" y="0"/>
            <a:chExt cx="236291" cy="5750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6291" cy="575090"/>
            </a:xfrm>
            <a:custGeom>
              <a:avLst/>
              <a:gdLst/>
              <a:ahLst/>
              <a:cxnLst/>
              <a:rect r="r" b="b" t="t" l="l"/>
              <a:pathLst>
                <a:path h="575090" w="236291">
                  <a:moveTo>
                    <a:pt x="118145" y="0"/>
                  </a:moveTo>
                  <a:lnTo>
                    <a:pt x="118145" y="0"/>
                  </a:lnTo>
                  <a:cubicBezTo>
                    <a:pt x="183395" y="0"/>
                    <a:pt x="236291" y="52895"/>
                    <a:pt x="236291" y="118145"/>
                  </a:cubicBezTo>
                  <a:lnTo>
                    <a:pt x="236291" y="456945"/>
                  </a:lnTo>
                  <a:cubicBezTo>
                    <a:pt x="236291" y="488279"/>
                    <a:pt x="223843" y="518330"/>
                    <a:pt x="201687" y="540486"/>
                  </a:cubicBezTo>
                  <a:cubicBezTo>
                    <a:pt x="179530" y="562643"/>
                    <a:pt x="149480" y="575090"/>
                    <a:pt x="118145" y="575090"/>
                  </a:cubicBezTo>
                  <a:lnTo>
                    <a:pt x="118145" y="575090"/>
                  </a:lnTo>
                  <a:cubicBezTo>
                    <a:pt x="86811" y="575090"/>
                    <a:pt x="56761" y="562643"/>
                    <a:pt x="34604" y="540486"/>
                  </a:cubicBezTo>
                  <a:cubicBezTo>
                    <a:pt x="12447" y="518330"/>
                    <a:pt x="0" y="488279"/>
                    <a:pt x="0" y="456945"/>
                  </a:cubicBezTo>
                  <a:lnTo>
                    <a:pt x="0" y="118145"/>
                  </a:lnTo>
                  <a:cubicBezTo>
                    <a:pt x="0" y="86811"/>
                    <a:pt x="12447" y="56761"/>
                    <a:pt x="34604" y="34604"/>
                  </a:cubicBezTo>
                  <a:cubicBezTo>
                    <a:pt x="56761" y="12447"/>
                    <a:pt x="86811" y="0"/>
                    <a:pt x="1181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36291" cy="6227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7540120" y="2215264"/>
            <a:ext cx="4857773" cy="6528106"/>
            <a:chOff x="0" y="0"/>
            <a:chExt cx="3663950" cy="49237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3"/>
              <a:stretch>
                <a:fillRect l="-56264" t="0" r="-56264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2862577" y="2215264"/>
            <a:ext cx="4857773" cy="6528106"/>
            <a:chOff x="0" y="0"/>
            <a:chExt cx="3663950" cy="49237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4"/>
              <a:stretch>
                <a:fillRect l="-69960" t="0" r="-6996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709411" y="1662134"/>
            <a:ext cx="4243380" cy="79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1"/>
              </a:lnSpc>
            </a:pPr>
            <a:r>
              <a:rPr lang="en-US" b="true" sz="4708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DESEMPEÑO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09411" y="942975"/>
            <a:ext cx="4842085" cy="770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72"/>
              </a:lnSpc>
            </a:pPr>
            <a:r>
              <a:rPr lang="en-US" sz="455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AREAS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09411" y="3876042"/>
            <a:ext cx="5659879" cy="3734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1059" indent="-230529" lvl="1">
              <a:lnSpc>
                <a:spcPts val="2989"/>
              </a:lnSpc>
              <a:buFont typeface="Arial"/>
              <a:buChar char="•"/>
            </a:pPr>
            <a:r>
              <a:rPr lang="en-US" sz="21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Desarrollo de software e integración de sistemas.</a:t>
            </a:r>
          </a:p>
          <a:p>
            <a:pPr algn="l">
              <a:lnSpc>
                <a:spcPts val="2989"/>
              </a:lnSpc>
            </a:pPr>
          </a:p>
          <a:p>
            <a:pPr algn="l" marL="461059" indent="-230529" lvl="1">
              <a:lnSpc>
                <a:spcPts val="2989"/>
              </a:lnSpc>
              <a:buFont typeface="Arial"/>
              <a:buChar char="•"/>
            </a:pPr>
            <a:r>
              <a:rPr lang="en-US" sz="21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Gestión de tecnologías de información en organizaciones.</a:t>
            </a:r>
          </a:p>
          <a:p>
            <a:pPr algn="l">
              <a:lnSpc>
                <a:spcPts val="2989"/>
              </a:lnSpc>
            </a:pPr>
          </a:p>
          <a:p>
            <a:pPr algn="l" marL="461059" indent="-230529" lvl="1">
              <a:lnSpc>
                <a:spcPts val="2989"/>
              </a:lnSpc>
              <a:buFont typeface="Arial"/>
              <a:buChar char="•"/>
            </a:pPr>
            <a:r>
              <a:rPr lang="en-US" sz="21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Innovación y automatización de procesos</a:t>
            </a:r>
          </a:p>
          <a:p>
            <a:pPr algn="l">
              <a:lnSpc>
                <a:spcPts val="2989"/>
              </a:lnSpc>
            </a:pPr>
          </a:p>
          <a:p>
            <a:pPr algn="l" marL="461059" indent="-230529" lvl="1">
              <a:lnSpc>
                <a:spcPts val="2989"/>
              </a:lnSpc>
              <a:spcBef>
                <a:spcPct val="0"/>
              </a:spcBef>
              <a:buFont typeface="Arial"/>
              <a:buChar char="•"/>
            </a:pPr>
            <a:r>
              <a:rPr lang="en-US" sz="21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Análisis y gestión de datos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250019" y="-9525"/>
            <a:ext cx="12135829" cy="10287000"/>
            <a:chOff x="0" y="0"/>
            <a:chExt cx="3196268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96268" cy="2709333"/>
            </a:xfrm>
            <a:custGeom>
              <a:avLst/>
              <a:gdLst/>
              <a:ahLst/>
              <a:cxnLst/>
              <a:rect r="r" b="b" t="t" l="l"/>
              <a:pathLst>
                <a:path h="2709333" w="3196268">
                  <a:moveTo>
                    <a:pt x="0" y="0"/>
                  </a:moveTo>
                  <a:lnTo>
                    <a:pt x="3196268" y="0"/>
                  </a:lnTo>
                  <a:lnTo>
                    <a:pt x="319626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196268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893412" y="1597228"/>
            <a:ext cx="1333630" cy="133363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9493139" y="1958720"/>
            <a:ext cx="4908029" cy="972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2"/>
              </a:lnSpc>
              <a:spcBef>
                <a:spcPct val="0"/>
              </a:spcBef>
            </a:pPr>
            <a:r>
              <a:rPr lang="en-US" sz="1851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Diseñar y desarrollar soluciones tecnológicas de acuerdo con necesidades organizacionales.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6893412" y="3619056"/>
            <a:ext cx="1333630" cy="133363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893412" y="5809936"/>
            <a:ext cx="1333630" cy="133363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-970541" y="2006345"/>
            <a:ext cx="1601933" cy="6466659"/>
            <a:chOff x="0" y="0"/>
            <a:chExt cx="421908" cy="170315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21908" cy="1703153"/>
            </a:xfrm>
            <a:custGeom>
              <a:avLst/>
              <a:gdLst/>
              <a:ahLst/>
              <a:cxnLst/>
              <a:rect r="r" b="b" t="t" l="l"/>
              <a:pathLst>
                <a:path h="1703153" w="421908">
                  <a:moveTo>
                    <a:pt x="210954" y="0"/>
                  </a:moveTo>
                  <a:lnTo>
                    <a:pt x="210954" y="0"/>
                  </a:lnTo>
                  <a:cubicBezTo>
                    <a:pt x="266903" y="0"/>
                    <a:pt x="320560" y="22225"/>
                    <a:pt x="360121" y="61787"/>
                  </a:cubicBezTo>
                  <a:cubicBezTo>
                    <a:pt x="399683" y="101349"/>
                    <a:pt x="421908" y="155006"/>
                    <a:pt x="421908" y="210954"/>
                  </a:cubicBezTo>
                  <a:lnTo>
                    <a:pt x="421908" y="1492199"/>
                  </a:lnTo>
                  <a:cubicBezTo>
                    <a:pt x="421908" y="1548147"/>
                    <a:pt x="399683" y="1601804"/>
                    <a:pt x="360121" y="1641366"/>
                  </a:cubicBezTo>
                  <a:cubicBezTo>
                    <a:pt x="320560" y="1680928"/>
                    <a:pt x="266903" y="1703153"/>
                    <a:pt x="210954" y="1703153"/>
                  </a:cubicBezTo>
                  <a:lnTo>
                    <a:pt x="210954" y="1703153"/>
                  </a:lnTo>
                  <a:cubicBezTo>
                    <a:pt x="155006" y="1703153"/>
                    <a:pt x="101349" y="1680928"/>
                    <a:pt x="61787" y="1641366"/>
                  </a:cubicBezTo>
                  <a:cubicBezTo>
                    <a:pt x="22225" y="1601804"/>
                    <a:pt x="0" y="1548147"/>
                    <a:pt x="0" y="1492199"/>
                  </a:cubicBezTo>
                  <a:lnTo>
                    <a:pt x="0" y="210954"/>
                  </a:lnTo>
                  <a:cubicBezTo>
                    <a:pt x="0" y="155006"/>
                    <a:pt x="22225" y="101349"/>
                    <a:pt x="61787" y="61787"/>
                  </a:cubicBezTo>
                  <a:cubicBezTo>
                    <a:pt x="101349" y="22225"/>
                    <a:pt x="155006" y="0"/>
                    <a:pt x="21095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421908" cy="17507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-169575" y="741307"/>
            <a:ext cx="5857263" cy="1683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775"/>
              </a:lnSpc>
            </a:pPr>
            <a:r>
              <a:rPr lang="en-US" sz="4839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COMPETENCIAS</a:t>
            </a:r>
          </a:p>
          <a:p>
            <a:pPr algn="r">
              <a:lnSpc>
                <a:spcPts val="6775"/>
              </a:lnSpc>
            </a:pPr>
            <a:r>
              <a:rPr lang="en-US" sz="4839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DE LA CARRERA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975299" y="1811621"/>
            <a:ext cx="1169855" cy="949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54"/>
              </a:lnSpc>
            </a:pPr>
            <a:r>
              <a:rPr lang="en-US" sz="561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975299" y="3826650"/>
            <a:ext cx="1169855" cy="949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54"/>
              </a:lnSpc>
            </a:pPr>
            <a:r>
              <a:rPr lang="en-US" b="true" sz="561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975299" y="6017927"/>
            <a:ext cx="1169855" cy="949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54"/>
              </a:lnSpc>
            </a:pPr>
            <a:r>
              <a:rPr lang="en-US" sz="561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6893412" y="7829366"/>
            <a:ext cx="1333630" cy="1333630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6975299" y="8037357"/>
            <a:ext cx="1169855" cy="949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54"/>
              </a:lnSpc>
            </a:pPr>
            <a:r>
              <a:rPr lang="en-US" b="true" sz="561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493139" y="3937914"/>
            <a:ext cx="4908029" cy="648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2"/>
              </a:lnSpc>
              <a:spcBef>
                <a:spcPct val="0"/>
              </a:spcBef>
            </a:pPr>
            <a:r>
              <a:rPr lang="en-US" sz="1851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Implementar bases de datos y sistemas de información para la gestión de datos.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493139" y="6197184"/>
            <a:ext cx="4908029" cy="648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2"/>
              </a:lnSpc>
              <a:spcBef>
                <a:spcPct val="0"/>
              </a:spcBef>
            </a:pPr>
            <a:r>
              <a:rPr lang="en-US" sz="1851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Aplicar metodologías ágiles en el ciclo de vida de un proyecto de software.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493139" y="7986299"/>
            <a:ext cx="4908029" cy="972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2"/>
              </a:lnSpc>
              <a:spcBef>
                <a:spcPct val="0"/>
              </a:spcBef>
            </a:pPr>
            <a:r>
              <a:rPr lang="en-US" sz="1851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Integrar servicios externos y herramientas de automatización en plataformas digitales.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57175" y="25400"/>
            <a:ext cx="18802350" cy="2389876"/>
            <a:chOff x="0" y="0"/>
            <a:chExt cx="4952059" cy="62943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52059" cy="629432"/>
            </a:xfrm>
            <a:custGeom>
              <a:avLst/>
              <a:gdLst/>
              <a:ahLst/>
              <a:cxnLst/>
              <a:rect r="r" b="b" t="t" l="l"/>
              <a:pathLst>
                <a:path h="629432" w="4952059">
                  <a:moveTo>
                    <a:pt x="0" y="0"/>
                  </a:moveTo>
                  <a:lnTo>
                    <a:pt x="4952059" y="0"/>
                  </a:lnTo>
                  <a:lnTo>
                    <a:pt x="4952059" y="629432"/>
                  </a:lnTo>
                  <a:lnTo>
                    <a:pt x="0" y="62943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952059" cy="677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687075" y="6619872"/>
            <a:ext cx="3753000" cy="1238711"/>
            <a:chOff x="0" y="0"/>
            <a:chExt cx="1233567" cy="4071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3567" cy="407150"/>
            </a:xfrm>
            <a:custGeom>
              <a:avLst/>
              <a:gdLst/>
              <a:ahLst/>
              <a:cxnLst/>
              <a:rect r="r" b="b" t="t" l="l"/>
              <a:pathLst>
                <a:path h="407150" w="1233567">
                  <a:moveTo>
                    <a:pt x="83681" y="0"/>
                  </a:moveTo>
                  <a:lnTo>
                    <a:pt x="1149887" y="0"/>
                  </a:lnTo>
                  <a:cubicBezTo>
                    <a:pt x="1196102" y="0"/>
                    <a:pt x="1233567" y="37465"/>
                    <a:pt x="1233567" y="83681"/>
                  </a:cubicBezTo>
                  <a:lnTo>
                    <a:pt x="1233567" y="323469"/>
                  </a:lnTo>
                  <a:cubicBezTo>
                    <a:pt x="1233567" y="369685"/>
                    <a:pt x="1196102" y="407150"/>
                    <a:pt x="1149887" y="407150"/>
                  </a:cubicBezTo>
                  <a:lnTo>
                    <a:pt x="83681" y="407150"/>
                  </a:lnTo>
                  <a:cubicBezTo>
                    <a:pt x="61487" y="407150"/>
                    <a:pt x="40203" y="398334"/>
                    <a:pt x="24509" y="382641"/>
                  </a:cubicBezTo>
                  <a:cubicBezTo>
                    <a:pt x="8816" y="366947"/>
                    <a:pt x="0" y="345663"/>
                    <a:pt x="0" y="323469"/>
                  </a:cubicBezTo>
                  <a:lnTo>
                    <a:pt x="0" y="83681"/>
                  </a:lnTo>
                  <a:cubicBezTo>
                    <a:pt x="0" y="61487"/>
                    <a:pt x="8816" y="40203"/>
                    <a:pt x="24509" y="24509"/>
                  </a:cubicBezTo>
                  <a:cubicBezTo>
                    <a:pt x="40203" y="8816"/>
                    <a:pt x="61487" y="0"/>
                    <a:pt x="83681" y="0"/>
                  </a:cubicBezTo>
                  <a:close/>
                </a:path>
              </a:pathLst>
            </a:custGeom>
            <a:solidFill>
              <a:srgbClr val="99ACFF"/>
            </a:solidFill>
            <a:ln w="38100" cap="rnd">
              <a:solidFill>
                <a:srgbClr val="00167A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33567" cy="445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Impacto Ambiental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687075" y="8234223"/>
            <a:ext cx="3753000" cy="1238711"/>
            <a:chOff x="0" y="0"/>
            <a:chExt cx="1413174" cy="46643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13174" cy="466431"/>
            </a:xfrm>
            <a:custGeom>
              <a:avLst/>
              <a:gdLst/>
              <a:ahLst/>
              <a:cxnLst/>
              <a:rect r="r" b="b" t="t" l="l"/>
              <a:pathLst>
                <a:path h="466431" w="1413174">
                  <a:moveTo>
                    <a:pt x="73045" y="0"/>
                  </a:moveTo>
                  <a:lnTo>
                    <a:pt x="1340128" y="0"/>
                  </a:lnTo>
                  <a:cubicBezTo>
                    <a:pt x="1380470" y="0"/>
                    <a:pt x="1413174" y="32703"/>
                    <a:pt x="1413174" y="73045"/>
                  </a:cubicBezTo>
                  <a:lnTo>
                    <a:pt x="1413174" y="393385"/>
                  </a:lnTo>
                  <a:cubicBezTo>
                    <a:pt x="1413174" y="412758"/>
                    <a:pt x="1405478" y="431337"/>
                    <a:pt x="1391779" y="445036"/>
                  </a:cubicBezTo>
                  <a:cubicBezTo>
                    <a:pt x="1378081" y="458735"/>
                    <a:pt x="1359501" y="466431"/>
                    <a:pt x="1340128" y="466431"/>
                  </a:cubicBezTo>
                  <a:lnTo>
                    <a:pt x="73045" y="466431"/>
                  </a:lnTo>
                  <a:cubicBezTo>
                    <a:pt x="53672" y="466431"/>
                    <a:pt x="35093" y="458735"/>
                    <a:pt x="21394" y="445036"/>
                  </a:cubicBezTo>
                  <a:cubicBezTo>
                    <a:pt x="7696" y="431337"/>
                    <a:pt x="0" y="412758"/>
                    <a:pt x="0" y="393385"/>
                  </a:cubicBezTo>
                  <a:lnTo>
                    <a:pt x="0" y="73045"/>
                  </a:lnTo>
                  <a:cubicBezTo>
                    <a:pt x="0" y="53672"/>
                    <a:pt x="7696" y="35093"/>
                    <a:pt x="21394" y="21394"/>
                  </a:cubicBezTo>
                  <a:cubicBezTo>
                    <a:pt x="35093" y="7696"/>
                    <a:pt x="53672" y="0"/>
                    <a:pt x="73045" y="0"/>
                  </a:cubicBezTo>
                  <a:close/>
                </a:path>
              </a:pathLst>
            </a:custGeom>
            <a:solidFill>
              <a:srgbClr val="99ACFF"/>
            </a:solidFill>
            <a:ln w="38100" cap="rnd">
              <a:solidFill>
                <a:srgbClr val="00167A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413174" cy="5045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Impacto Tecnológico y Social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687075" y="5005521"/>
            <a:ext cx="3753000" cy="1238711"/>
            <a:chOff x="0" y="0"/>
            <a:chExt cx="1233567" cy="4071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33567" cy="407150"/>
            </a:xfrm>
            <a:custGeom>
              <a:avLst/>
              <a:gdLst/>
              <a:ahLst/>
              <a:cxnLst/>
              <a:rect r="r" b="b" t="t" l="l"/>
              <a:pathLst>
                <a:path h="407150" w="1233567">
                  <a:moveTo>
                    <a:pt x="83681" y="0"/>
                  </a:moveTo>
                  <a:lnTo>
                    <a:pt x="1149887" y="0"/>
                  </a:lnTo>
                  <a:cubicBezTo>
                    <a:pt x="1196102" y="0"/>
                    <a:pt x="1233567" y="37465"/>
                    <a:pt x="1233567" y="83681"/>
                  </a:cubicBezTo>
                  <a:lnTo>
                    <a:pt x="1233567" y="323469"/>
                  </a:lnTo>
                  <a:cubicBezTo>
                    <a:pt x="1233567" y="369685"/>
                    <a:pt x="1196102" y="407150"/>
                    <a:pt x="1149887" y="407150"/>
                  </a:cubicBezTo>
                  <a:lnTo>
                    <a:pt x="83681" y="407150"/>
                  </a:lnTo>
                  <a:cubicBezTo>
                    <a:pt x="61487" y="407150"/>
                    <a:pt x="40203" y="398334"/>
                    <a:pt x="24509" y="382641"/>
                  </a:cubicBezTo>
                  <a:cubicBezTo>
                    <a:pt x="8816" y="366947"/>
                    <a:pt x="0" y="345663"/>
                    <a:pt x="0" y="323469"/>
                  </a:cubicBezTo>
                  <a:lnTo>
                    <a:pt x="0" y="83681"/>
                  </a:lnTo>
                  <a:cubicBezTo>
                    <a:pt x="0" y="61487"/>
                    <a:pt x="8816" y="40203"/>
                    <a:pt x="24509" y="24509"/>
                  </a:cubicBezTo>
                  <a:cubicBezTo>
                    <a:pt x="40203" y="8816"/>
                    <a:pt x="61487" y="0"/>
                    <a:pt x="83681" y="0"/>
                  </a:cubicBezTo>
                  <a:close/>
                </a:path>
              </a:pathLst>
            </a:custGeom>
            <a:solidFill>
              <a:srgbClr val="99ACFF"/>
            </a:solidFill>
            <a:ln w="38100" cap="rnd">
              <a:solidFill>
                <a:srgbClr val="00167A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233567" cy="445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Impacto Económico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85943" y="3219394"/>
            <a:ext cx="4234234" cy="1709472"/>
            <a:chOff x="0" y="0"/>
            <a:chExt cx="5645645" cy="2279295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5645645" cy="2279295"/>
              <a:chOff x="0" y="0"/>
              <a:chExt cx="1115189" cy="450231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115189" cy="450231"/>
              </a:xfrm>
              <a:custGeom>
                <a:avLst/>
                <a:gdLst/>
                <a:ahLst/>
                <a:cxnLst/>
                <a:rect r="r" b="b" t="t" l="l"/>
                <a:pathLst>
                  <a:path h="450231" w="1115189">
                    <a:moveTo>
                      <a:pt x="53024" y="0"/>
                    </a:moveTo>
                    <a:lnTo>
                      <a:pt x="1062165" y="0"/>
                    </a:lnTo>
                    <a:cubicBezTo>
                      <a:pt x="1091450" y="0"/>
                      <a:pt x="1115189" y="23740"/>
                      <a:pt x="1115189" y="53024"/>
                    </a:cubicBezTo>
                    <a:lnTo>
                      <a:pt x="1115189" y="397207"/>
                    </a:lnTo>
                    <a:cubicBezTo>
                      <a:pt x="1115189" y="411270"/>
                      <a:pt x="1109603" y="424757"/>
                      <a:pt x="1099659" y="434701"/>
                    </a:cubicBezTo>
                    <a:cubicBezTo>
                      <a:pt x="1089715" y="444645"/>
                      <a:pt x="1076228" y="450231"/>
                      <a:pt x="1062165" y="450231"/>
                    </a:cubicBezTo>
                    <a:lnTo>
                      <a:pt x="53024" y="450231"/>
                    </a:lnTo>
                    <a:cubicBezTo>
                      <a:pt x="38961" y="450231"/>
                      <a:pt x="25474" y="444645"/>
                      <a:pt x="15530" y="434701"/>
                    </a:cubicBezTo>
                    <a:cubicBezTo>
                      <a:pt x="5586" y="424757"/>
                      <a:pt x="0" y="411270"/>
                      <a:pt x="0" y="397207"/>
                    </a:cubicBezTo>
                    <a:lnTo>
                      <a:pt x="0" y="53024"/>
                    </a:lnTo>
                    <a:cubicBezTo>
                      <a:pt x="0" y="38961"/>
                      <a:pt x="5586" y="25474"/>
                      <a:pt x="15530" y="15530"/>
                    </a:cubicBezTo>
                    <a:cubicBezTo>
                      <a:pt x="25474" y="5586"/>
                      <a:pt x="38961" y="0"/>
                      <a:pt x="53024" y="0"/>
                    </a:cubicBezTo>
                    <a:close/>
                  </a:path>
                </a:pathLst>
              </a:custGeom>
              <a:solidFill>
                <a:srgbClr val="004AAD"/>
              </a:solidFill>
              <a:ln w="38100" cap="rnd">
                <a:solidFill>
                  <a:srgbClr val="013479"/>
                </a:solidFill>
                <a:prstDash val="solid"/>
                <a:round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47625"/>
                <a:ext cx="1115189" cy="4978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279341" y="430459"/>
              <a:ext cx="5086964" cy="13802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1"/>
                </a:lnSpc>
                <a:spcBef>
                  <a:spcPct val="0"/>
                </a:spcBef>
              </a:pPr>
              <a:r>
                <a:rPr lang="en-US" b="true" sz="1993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Comprender y optimizar la utilización del agua en los hogares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>
            <a:off x="3503060" y="7239228"/>
            <a:ext cx="418401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>
            <a:off x="3503060" y="4928866"/>
            <a:ext cx="4184015" cy="392471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>
            <a:off x="3503060" y="5358134"/>
            <a:ext cx="4184015" cy="26674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12586289" y="4458105"/>
            <a:ext cx="5103907" cy="3400478"/>
          </a:xfrm>
          <a:custGeom>
            <a:avLst/>
            <a:gdLst/>
            <a:ahLst/>
            <a:cxnLst/>
            <a:rect r="r" b="b" t="t" l="l"/>
            <a:pathLst>
              <a:path h="3400478" w="5103907">
                <a:moveTo>
                  <a:pt x="0" y="0"/>
                </a:moveTo>
                <a:lnTo>
                  <a:pt x="5103907" y="0"/>
                </a:lnTo>
                <a:lnTo>
                  <a:pt x="5103907" y="3400478"/>
                </a:lnTo>
                <a:lnTo>
                  <a:pt x="0" y="34004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3145622" y="687535"/>
            <a:ext cx="11992621" cy="960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40"/>
              </a:lnSpc>
            </a:pPr>
            <a:r>
              <a:rPr lang="en-US" b="true" sz="567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RELEVANCIA DEL PROYECTO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8997950"/>
            <a:ext cx="2514600" cy="260350"/>
            <a:chOff x="0" y="0"/>
            <a:chExt cx="662281" cy="685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2281" cy="68570"/>
            </a:xfrm>
            <a:custGeom>
              <a:avLst/>
              <a:gdLst/>
              <a:ahLst/>
              <a:cxnLst/>
              <a:rect r="r" b="b" t="t" l="l"/>
              <a:pathLst>
                <a:path h="68570" w="662281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7416165" y="429700"/>
            <a:ext cx="5246370" cy="524637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3175000"/>
                  </a:moveTo>
                  <a:cubicBezTo>
                    <a:pt x="0" y="4928870"/>
                    <a:pt x="1421130" y="6350000"/>
                    <a:pt x="3175000" y="6350000"/>
                  </a:cubicBezTo>
                  <a:lnTo>
                    <a:pt x="6350000" y="6350000"/>
                  </a:lnTo>
                  <a:lnTo>
                    <a:pt x="6350000" y="3175000"/>
                  </a:lnTo>
                  <a:cubicBezTo>
                    <a:pt x="6350000" y="1421130"/>
                    <a:pt x="4928870" y="0"/>
                    <a:pt x="3175000" y="0"/>
                  </a:cubicBezTo>
                  <a:cubicBezTo>
                    <a:pt x="1421130" y="0"/>
                    <a:pt x="0" y="1421130"/>
                    <a:pt x="0" y="317500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91160" y="364490"/>
              <a:ext cx="5619750" cy="5621020"/>
            </a:xfrm>
            <a:custGeom>
              <a:avLst/>
              <a:gdLst/>
              <a:ahLst/>
              <a:cxnLst/>
              <a:rect r="r" b="b" t="t" l="l"/>
              <a:pathLst>
                <a:path h="5621020" w="5619750">
                  <a:moveTo>
                    <a:pt x="2810510" y="0"/>
                  </a:moveTo>
                  <a:cubicBezTo>
                    <a:pt x="4362450" y="0"/>
                    <a:pt x="5619750" y="1258570"/>
                    <a:pt x="5619750" y="2810510"/>
                  </a:cubicBezTo>
                  <a:cubicBezTo>
                    <a:pt x="5619750" y="4362450"/>
                    <a:pt x="4361180" y="5621020"/>
                    <a:pt x="2810510" y="5621020"/>
                  </a:cubicBezTo>
                  <a:cubicBezTo>
                    <a:pt x="1258570" y="5621020"/>
                    <a:pt x="0" y="4362450"/>
                    <a:pt x="0" y="2810510"/>
                  </a:cubicBezTo>
                  <a:cubicBezTo>
                    <a:pt x="1270" y="1258570"/>
                    <a:pt x="1258570" y="0"/>
                    <a:pt x="2810510" y="0"/>
                  </a:cubicBezTo>
                  <a:close/>
                </a:path>
              </a:pathLst>
            </a:custGeom>
            <a:blipFill>
              <a:blip r:embed="rId3"/>
              <a:stretch>
                <a:fillRect l="-37044" t="0" r="-37044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2776835" y="4610930"/>
            <a:ext cx="5246370" cy="5246370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6350000" y="3175000"/>
                  </a:moveTo>
                  <a:cubicBezTo>
                    <a:pt x="6350000" y="1421130"/>
                    <a:pt x="4928870" y="0"/>
                    <a:pt x="3175000" y="0"/>
                  </a:cubicBezTo>
                  <a:lnTo>
                    <a:pt x="0" y="0"/>
                  </a:lnTo>
                  <a:lnTo>
                    <a:pt x="0" y="3175000"/>
                  </a:lnTo>
                  <a:cubicBezTo>
                    <a:pt x="0" y="4928870"/>
                    <a:pt x="1421130" y="6350000"/>
                    <a:pt x="3175000" y="6350000"/>
                  </a:cubicBezTo>
                  <a:cubicBezTo>
                    <a:pt x="4928870" y="6350000"/>
                    <a:pt x="6350000" y="4928870"/>
                    <a:pt x="6350000" y="31750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99010" y="359986"/>
              <a:ext cx="5898640" cy="5630028"/>
            </a:xfrm>
            <a:custGeom>
              <a:avLst/>
              <a:gdLst/>
              <a:ahLst/>
              <a:cxnLst/>
              <a:rect r="r" b="b" t="t" l="l"/>
              <a:pathLst>
                <a:path h="5630028" w="5898640">
                  <a:moveTo>
                    <a:pt x="2949320" y="4504"/>
                  </a:moveTo>
                  <a:cubicBezTo>
                    <a:pt x="1942227" y="0"/>
                    <a:pt x="1009702" y="534693"/>
                    <a:pt x="504851" y="1406118"/>
                  </a:cubicBezTo>
                  <a:cubicBezTo>
                    <a:pt x="0" y="2277543"/>
                    <a:pt x="0" y="3352485"/>
                    <a:pt x="504851" y="4223910"/>
                  </a:cubicBezTo>
                  <a:cubicBezTo>
                    <a:pt x="1009702" y="5095335"/>
                    <a:pt x="1942227" y="5630028"/>
                    <a:pt x="2949320" y="5625524"/>
                  </a:cubicBezTo>
                  <a:cubicBezTo>
                    <a:pt x="3956413" y="5630028"/>
                    <a:pt x="4888938" y="5095335"/>
                    <a:pt x="5393789" y="4223910"/>
                  </a:cubicBezTo>
                  <a:cubicBezTo>
                    <a:pt x="5898640" y="3352485"/>
                    <a:pt x="5898640" y="2277543"/>
                    <a:pt x="5393789" y="1406118"/>
                  </a:cubicBezTo>
                  <a:cubicBezTo>
                    <a:pt x="4888938" y="534693"/>
                    <a:pt x="3956413" y="0"/>
                    <a:pt x="2949320" y="4504"/>
                  </a:cubicBezTo>
                  <a:close/>
                </a:path>
              </a:pathLst>
            </a:custGeom>
            <a:blipFill>
              <a:blip r:embed="rId4"/>
              <a:stretch>
                <a:fillRect l="-38492" t="0" r="-38492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28700" y="1681184"/>
            <a:ext cx="4243380" cy="91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b="true" sz="5308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PROYECTO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914400"/>
            <a:ext cx="4842085" cy="897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12"/>
              </a:lnSpc>
            </a:pPr>
            <a:r>
              <a:rPr lang="en-US" sz="515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DESCRIPCIÓN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605127"/>
            <a:ext cx="5634574" cy="223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8997" indent="-229499" lvl="1">
              <a:lnSpc>
                <a:spcPts val="2976"/>
              </a:lnSpc>
              <a:spcBef>
                <a:spcPct val="0"/>
              </a:spcBef>
              <a:buFont typeface="Arial"/>
              <a:buChar char="•"/>
            </a:pPr>
            <a:r>
              <a:rPr lang="en-US" sz="21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Diseño e implementación de un sistema de análisis de datos para optimizar el consumo de agua en los hogares de Puerto Montt, mediante un portal web interactivo y un chatbot en WhatsApp.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6106636"/>
            <a:ext cx="5634574" cy="186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8997" indent="-229499" lvl="1">
              <a:lnSpc>
                <a:spcPts val="2976"/>
              </a:lnSpc>
              <a:spcBef>
                <a:spcPct val="0"/>
              </a:spcBef>
              <a:buFont typeface="Arial"/>
              <a:buChar char="•"/>
            </a:pPr>
            <a:r>
              <a:rPr lang="en-US" sz="21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 busca reducir gastos, fomentar hábitos sostenibles y aumentar la conciencia comunitaria sobre la importancia del uso eficiente de este recurso vital.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982450" y="8997950"/>
            <a:ext cx="2514600" cy="260350"/>
            <a:chOff x="0" y="0"/>
            <a:chExt cx="662281" cy="685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2281" cy="68570"/>
            </a:xfrm>
            <a:custGeom>
              <a:avLst/>
              <a:gdLst/>
              <a:ahLst/>
              <a:cxnLst/>
              <a:rect r="r" b="b" t="t" l="l"/>
              <a:pathLst>
                <a:path h="68570" w="662281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4831047" y="1755458"/>
            <a:ext cx="5013951" cy="6737985"/>
            <a:chOff x="0" y="0"/>
            <a:chExt cx="3663950" cy="49237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3"/>
              <a:stretch>
                <a:fillRect l="-94853" t="0" r="-45067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171575" y="1755458"/>
            <a:ext cx="3073669" cy="3174485"/>
            <a:chOff x="0" y="0"/>
            <a:chExt cx="6350000" cy="65582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4"/>
              <a:stretch>
                <a:fillRect l="-1679" t="0" r="-1679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171575" y="5281212"/>
            <a:ext cx="3073669" cy="3174485"/>
            <a:chOff x="0" y="0"/>
            <a:chExt cx="6350000" cy="65582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5"/>
              <a:stretch>
                <a:fillRect l="-993" t="0" r="-993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1802180" y="1155119"/>
            <a:ext cx="5814844" cy="1487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10"/>
              </a:lnSpc>
            </a:pPr>
            <a:r>
              <a:rPr lang="en-US" sz="4221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PROYECTO LIGADO A PERFIL DE EGRESO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982450" y="3226580"/>
            <a:ext cx="5634574" cy="14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8997" indent="-229499" lvl="1">
              <a:lnSpc>
                <a:spcPts val="2976"/>
              </a:lnSpc>
              <a:buFont typeface="Arial"/>
              <a:buChar char="•"/>
            </a:pPr>
            <a:r>
              <a:rPr lang="en-US" sz="21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Análisis de datos</a:t>
            </a:r>
          </a:p>
          <a:p>
            <a:pPr algn="l" marL="458997" indent="-229499" lvl="1">
              <a:lnSpc>
                <a:spcPts val="2976"/>
              </a:lnSpc>
              <a:buFont typeface="Arial"/>
              <a:buChar char="•"/>
            </a:pPr>
            <a:r>
              <a:rPr lang="en-US" sz="21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Desarrollo de soluciones tecnológicas</a:t>
            </a:r>
          </a:p>
          <a:p>
            <a:pPr algn="l" marL="458997" indent="-229499" lvl="1">
              <a:lnSpc>
                <a:spcPts val="2976"/>
              </a:lnSpc>
              <a:spcBef>
                <a:spcPct val="0"/>
              </a:spcBef>
              <a:buFont typeface="Arial"/>
              <a:buChar char="•"/>
            </a:pPr>
            <a:r>
              <a:rPr lang="en-US" sz="21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Diseño de sistemas interactivos orientados al usuario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892315" y="5261985"/>
            <a:ext cx="5634574" cy="186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6"/>
              </a:lnSpc>
            </a:pPr>
            <a:r>
              <a:rPr lang="en-US" sz="2125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Conocimientos Aplicados:</a:t>
            </a:r>
            <a:r>
              <a:rPr lang="en-US" sz="21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Programación, gestión de bases de datos, visualización de información y desarrollo de interfaces amigables.</a:t>
            </a:r>
          </a:p>
          <a:p>
            <a:pPr algn="l">
              <a:lnSpc>
                <a:spcPts val="297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8997950"/>
            <a:ext cx="2514600" cy="260350"/>
            <a:chOff x="0" y="0"/>
            <a:chExt cx="662281" cy="685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2281" cy="68570"/>
            </a:xfrm>
            <a:custGeom>
              <a:avLst/>
              <a:gdLst/>
              <a:ahLst/>
              <a:cxnLst/>
              <a:rect r="r" b="b" t="t" l="l"/>
              <a:pathLst>
                <a:path h="68570" w="662281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8667125" y="1799383"/>
            <a:ext cx="3935158" cy="3753414"/>
            <a:chOff x="0" y="0"/>
            <a:chExt cx="6324600" cy="6032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0" y="127000"/>
              <a:ext cx="6070600" cy="5778500"/>
            </a:xfrm>
            <a:custGeom>
              <a:avLst/>
              <a:gdLst/>
              <a:ahLst/>
              <a:cxnLst/>
              <a:rect r="r" b="b" t="t" l="l"/>
              <a:pathLst>
                <a:path h="5778500" w="60706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3"/>
              <a:stretch>
                <a:fillRect l="-21391" t="0" r="-21391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24600" cy="6032500"/>
            </a:xfrm>
            <a:custGeom>
              <a:avLst/>
              <a:gdLst/>
              <a:ahLst/>
              <a:cxnLst/>
              <a:rect r="r" b="b" t="t" l="l"/>
              <a:pathLst>
                <a:path h="6032500" w="63246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1745578"/>
            <a:ext cx="5095091" cy="77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83"/>
              </a:lnSpc>
            </a:pPr>
            <a:r>
              <a:rPr lang="en-US" b="true" sz="4559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PROFESIONALES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177672"/>
            <a:ext cx="5867115" cy="621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17"/>
              </a:lnSpc>
            </a:pPr>
            <a:r>
              <a:rPr lang="en-US" sz="3584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RELACION CON INTERESES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4870" y="3365112"/>
            <a:ext cx="6520938" cy="1303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1201" indent="-265601" lvl="1">
              <a:lnSpc>
                <a:spcPts val="3444"/>
              </a:lnSpc>
              <a:buFont typeface="Arial"/>
              <a:buChar char="•"/>
            </a:pPr>
            <a:r>
              <a:rPr lang="en-US" sz="246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Análisis de datos</a:t>
            </a:r>
          </a:p>
          <a:p>
            <a:pPr algn="l" marL="531201" indent="-265601" lvl="1">
              <a:lnSpc>
                <a:spcPts val="3444"/>
              </a:lnSpc>
              <a:buFont typeface="Arial"/>
              <a:buChar char="•"/>
            </a:pPr>
            <a:r>
              <a:rPr lang="en-US" sz="246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Soluciones tecnológicas innovadoras</a:t>
            </a:r>
          </a:p>
          <a:p>
            <a:pPr algn="l" marL="531201" indent="-265601" lvl="1">
              <a:lnSpc>
                <a:spcPts val="3444"/>
              </a:lnSpc>
              <a:spcBef>
                <a:spcPct val="0"/>
              </a:spcBef>
              <a:buFont typeface="Arial"/>
              <a:buChar char="•"/>
            </a:pPr>
            <a:r>
              <a:rPr lang="en-US" sz="246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Aplicación de inteligencia digital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2850917" y="4788755"/>
            <a:ext cx="3935158" cy="3753414"/>
            <a:chOff x="0" y="0"/>
            <a:chExt cx="6324600" cy="6032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27000" y="127000"/>
              <a:ext cx="6070600" cy="5778500"/>
            </a:xfrm>
            <a:custGeom>
              <a:avLst/>
              <a:gdLst/>
              <a:ahLst/>
              <a:cxnLst/>
              <a:rect r="r" b="b" t="t" l="l"/>
              <a:pathLst>
                <a:path h="5778500" w="60706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4"/>
              <a:stretch>
                <a:fillRect l="-21391" t="0" r="-21391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24600" cy="6032500"/>
            </a:xfrm>
            <a:custGeom>
              <a:avLst/>
              <a:gdLst/>
              <a:ahLst/>
              <a:cxnLst/>
              <a:rect r="r" b="b" t="t" l="l"/>
              <a:pathLst>
                <a:path h="6032500" w="63246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028700" y="5506751"/>
            <a:ext cx="5867115" cy="621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17"/>
              </a:lnSpc>
            </a:pPr>
            <a:r>
              <a:rPr lang="en-US" sz="3584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OBJETIVOS: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54870" y="6380140"/>
            <a:ext cx="6520938" cy="873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1201" indent="-265601" lvl="1">
              <a:lnSpc>
                <a:spcPts val="3444"/>
              </a:lnSpc>
              <a:buFont typeface="Arial"/>
              <a:buChar char="•"/>
            </a:pPr>
            <a:r>
              <a:rPr lang="en-US" sz="246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Sostenibilidad</a:t>
            </a:r>
          </a:p>
          <a:p>
            <a:pPr algn="l" marL="531201" indent="-265601" lvl="1">
              <a:lnSpc>
                <a:spcPts val="3444"/>
              </a:lnSpc>
              <a:spcBef>
                <a:spcPct val="0"/>
              </a:spcBef>
              <a:buFont typeface="Arial"/>
              <a:buChar char="•"/>
            </a:pPr>
            <a:r>
              <a:rPr lang="en-US" sz="246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Eficiencia en el uso de recursos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906697" y="8997950"/>
            <a:ext cx="2514600" cy="260350"/>
            <a:chOff x="0" y="0"/>
            <a:chExt cx="662281" cy="685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2281" cy="68570"/>
            </a:xfrm>
            <a:custGeom>
              <a:avLst/>
              <a:gdLst/>
              <a:ahLst/>
              <a:cxnLst/>
              <a:rect r="r" b="b" t="t" l="l"/>
              <a:pathLst>
                <a:path h="68570" w="662281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166626" y="1245732"/>
            <a:ext cx="7909579" cy="8674100"/>
            <a:chOff x="0" y="0"/>
            <a:chExt cx="2083181" cy="22845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83181" cy="2284537"/>
            </a:xfrm>
            <a:custGeom>
              <a:avLst/>
              <a:gdLst/>
              <a:ahLst/>
              <a:cxnLst/>
              <a:rect r="r" b="b" t="t" l="l"/>
              <a:pathLst>
                <a:path h="2284537" w="2083181">
                  <a:moveTo>
                    <a:pt x="49919" y="0"/>
                  </a:moveTo>
                  <a:lnTo>
                    <a:pt x="2033262" y="0"/>
                  </a:lnTo>
                  <a:cubicBezTo>
                    <a:pt x="2060832" y="0"/>
                    <a:pt x="2083181" y="22349"/>
                    <a:pt x="2083181" y="49919"/>
                  </a:cubicBezTo>
                  <a:lnTo>
                    <a:pt x="2083181" y="2234618"/>
                  </a:lnTo>
                  <a:cubicBezTo>
                    <a:pt x="2083181" y="2262187"/>
                    <a:pt x="2060832" y="2284537"/>
                    <a:pt x="2033262" y="2284537"/>
                  </a:cubicBezTo>
                  <a:lnTo>
                    <a:pt x="49919" y="2284537"/>
                  </a:lnTo>
                  <a:cubicBezTo>
                    <a:pt x="22349" y="2284537"/>
                    <a:pt x="0" y="2262187"/>
                    <a:pt x="0" y="2234618"/>
                  </a:cubicBezTo>
                  <a:lnTo>
                    <a:pt x="0" y="49919"/>
                  </a:lnTo>
                  <a:cubicBezTo>
                    <a:pt x="0" y="22349"/>
                    <a:pt x="22349" y="0"/>
                    <a:pt x="49919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083181" cy="2332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1935804" y="1140957"/>
            <a:ext cx="5085329" cy="91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b="true" sz="5308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FACTIBILIDAD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47995" y="2818764"/>
            <a:ext cx="9156568" cy="14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6"/>
              </a:lnSpc>
              <a:spcBef>
                <a:spcPct val="0"/>
              </a:spcBef>
            </a:pPr>
            <a:r>
              <a:rPr lang="en-US" sz="21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Utiliza tecnologías accesibles como herramientas de análisis de datos, desarrollo web y chatbots consolidados, lo que facilita su implementación y compatibilidad con dispositivos móviles y navegadores.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47995" y="7116808"/>
            <a:ext cx="9156568" cy="14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6"/>
              </a:lnSpc>
              <a:spcBef>
                <a:spcPct val="0"/>
              </a:spcBef>
            </a:pPr>
            <a:r>
              <a:rPr lang="en-US" sz="21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Está diseñado para hogares en Puerto Montt, no requiere conocimientos técnicos por parte de los usuarios y se integra con canales masivos como WhatsApp, lo que facilita su adopción y validación comunitaria.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012577" y="2899588"/>
            <a:ext cx="1308352" cy="130835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012577" y="5048610"/>
            <a:ext cx="1308352" cy="1308352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012577" y="7197632"/>
            <a:ext cx="1308352" cy="130835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5073862" y="3105322"/>
            <a:ext cx="1147682" cy="933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5"/>
              </a:lnSpc>
            </a:pPr>
            <a:r>
              <a:rPr lang="en-US" sz="5503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102437" y="5260975"/>
            <a:ext cx="1147682" cy="933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5"/>
              </a:lnSpc>
            </a:pPr>
            <a:r>
              <a:rPr lang="en-US" b="true" sz="5503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092912" y="7439879"/>
            <a:ext cx="1147682" cy="933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5"/>
              </a:lnSpc>
            </a:pPr>
            <a:r>
              <a:rPr lang="en-US" sz="5503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347995" y="4967786"/>
            <a:ext cx="9156568" cy="14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6"/>
              </a:lnSpc>
              <a:spcBef>
                <a:spcPct val="0"/>
              </a:spcBef>
            </a:pPr>
            <a:r>
              <a:rPr lang="en-US" sz="21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 apoya en software de código abierto y plataformas gratuitas o de bajo costo (como Python, frameworks web y la API de WhatsApp Business), lo que reduce la inversión inicial y favorece la sostenibilidad del piloto.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-276225" y="7430354"/>
            <a:ext cx="4365985" cy="733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759"/>
              </a:lnSpc>
              <a:spcBef>
                <a:spcPct val="0"/>
              </a:spcBef>
            </a:pPr>
            <a:r>
              <a:rPr lang="en-US" sz="41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Operativa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-276225" y="3069938"/>
            <a:ext cx="4365985" cy="733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759"/>
              </a:lnSpc>
              <a:spcBef>
                <a:spcPct val="0"/>
              </a:spcBef>
            </a:pPr>
            <a:r>
              <a:rPr lang="en-US" sz="41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Técnica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-276225" y="5251450"/>
            <a:ext cx="4365985" cy="733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759"/>
              </a:lnSpc>
              <a:spcBef>
                <a:spcPct val="0"/>
              </a:spcBef>
            </a:pPr>
            <a:r>
              <a:rPr lang="en-US" sz="41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Económica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8997950"/>
            <a:ext cx="2514600" cy="260350"/>
            <a:chOff x="0" y="0"/>
            <a:chExt cx="662281" cy="685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2281" cy="68570"/>
            </a:xfrm>
            <a:custGeom>
              <a:avLst/>
              <a:gdLst/>
              <a:ahLst/>
              <a:cxnLst/>
              <a:rect r="r" b="b" t="t" l="l"/>
              <a:pathLst>
                <a:path h="68570" w="662281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929495" y="5143500"/>
            <a:ext cx="3176439" cy="3259406"/>
          </a:xfrm>
          <a:custGeom>
            <a:avLst/>
            <a:gdLst/>
            <a:ahLst/>
            <a:cxnLst/>
            <a:rect r="r" b="b" t="t" l="l"/>
            <a:pathLst>
              <a:path h="3259406" w="3176439">
                <a:moveTo>
                  <a:pt x="0" y="0"/>
                </a:moveTo>
                <a:lnTo>
                  <a:pt x="3176439" y="0"/>
                </a:lnTo>
                <a:lnTo>
                  <a:pt x="3176439" y="3259406"/>
                </a:lnTo>
                <a:lnTo>
                  <a:pt x="0" y="32594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38736" y="923925"/>
            <a:ext cx="8415373" cy="91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b="true" sz="5308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OBJETIVO GENERAL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8736" y="2309770"/>
            <a:ext cx="6884084" cy="2616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1"/>
              </a:lnSpc>
            </a:pPr>
            <a:r>
              <a:rPr lang="en-US" sz="213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Diseñar e implementar un sistema de análisis de datos mediante un portal web y un chatbot en WhatsApp, utilizando sensores de flujo de agua para registrar velocidad, presión y tiempo de uso, con el fin de monitorear y optimizar el consumo de agua en los hogares.</a:t>
            </a:r>
          </a:p>
          <a:p>
            <a:pPr algn="l">
              <a:lnSpc>
                <a:spcPts val="2991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427792" y="933450"/>
            <a:ext cx="7194902" cy="786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53"/>
              </a:lnSpc>
            </a:pPr>
            <a:r>
              <a:rPr lang="en-US" b="true" sz="4538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OBJETIVO ESPECIFICOS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320376" y="2272956"/>
            <a:ext cx="5409735" cy="612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5735" indent="-237867" lvl="1">
              <a:lnSpc>
                <a:spcPts val="3084"/>
              </a:lnSpc>
              <a:buFont typeface="Arial"/>
              <a:buChar char="•"/>
            </a:pPr>
            <a:r>
              <a:rPr lang="en-US" b="true" sz="220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Instalar y configurar</a:t>
            </a:r>
            <a:r>
              <a:rPr lang="en-US" sz="220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sensores de flujo de agua</a:t>
            </a:r>
          </a:p>
          <a:p>
            <a:pPr algn="l">
              <a:lnSpc>
                <a:spcPts val="3084"/>
              </a:lnSpc>
            </a:pPr>
            <a:r>
              <a:rPr lang="en-US" sz="220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 marL="475735" indent="-237867" lvl="1">
              <a:lnSpc>
                <a:spcPts val="3084"/>
              </a:lnSpc>
              <a:buFont typeface="Arial"/>
              <a:buChar char="•"/>
            </a:pPr>
            <a:r>
              <a:rPr lang="en-US" b="true" sz="220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Recopilar</a:t>
            </a:r>
            <a:r>
              <a:rPr lang="en-US" sz="220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datos de consumo de agua</a:t>
            </a:r>
          </a:p>
          <a:p>
            <a:pPr algn="l">
              <a:lnSpc>
                <a:spcPts val="3084"/>
              </a:lnSpc>
            </a:pPr>
          </a:p>
          <a:p>
            <a:pPr algn="l" marL="475735" indent="-237867" lvl="1">
              <a:lnSpc>
                <a:spcPts val="3084"/>
              </a:lnSpc>
              <a:buFont typeface="Arial"/>
              <a:buChar char="•"/>
            </a:pPr>
            <a:r>
              <a:rPr lang="en-US" b="true" sz="220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Procesar y organizar</a:t>
            </a:r>
            <a:r>
              <a:rPr lang="en-US" sz="220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la información para identificar patrones de consumo</a:t>
            </a:r>
          </a:p>
          <a:p>
            <a:pPr algn="l">
              <a:lnSpc>
                <a:spcPts val="3084"/>
              </a:lnSpc>
            </a:pPr>
          </a:p>
          <a:p>
            <a:pPr algn="l" marL="475735" indent="-237867" lvl="1">
              <a:lnSpc>
                <a:spcPts val="3084"/>
              </a:lnSpc>
              <a:buFont typeface="Arial"/>
              <a:buChar char="•"/>
            </a:pPr>
            <a:r>
              <a:rPr lang="en-US" b="true" sz="220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Desarrollar</a:t>
            </a:r>
            <a:r>
              <a:rPr lang="en-US" sz="220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un portal web</a:t>
            </a:r>
          </a:p>
          <a:p>
            <a:pPr algn="l">
              <a:lnSpc>
                <a:spcPts val="3084"/>
              </a:lnSpc>
            </a:pPr>
          </a:p>
          <a:p>
            <a:pPr algn="l" marL="475735" indent="-237867" lvl="1">
              <a:lnSpc>
                <a:spcPts val="3084"/>
              </a:lnSpc>
              <a:buFont typeface="Arial"/>
              <a:buChar char="•"/>
            </a:pPr>
            <a:r>
              <a:rPr lang="en-US" b="true" sz="220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Integrar</a:t>
            </a:r>
            <a:r>
              <a:rPr lang="en-US" sz="220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un chatbot en el portal web y en WhatsApp</a:t>
            </a:r>
          </a:p>
          <a:p>
            <a:pPr algn="l">
              <a:lnSpc>
                <a:spcPts val="3084"/>
              </a:lnSpc>
            </a:pPr>
          </a:p>
          <a:p>
            <a:pPr algn="l" marL="475735" indent="-237867" lvl="1">
              <a:lnSpc>
                <a:spcPts val="308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0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Generar</a:t>
            </a:r>
            <a:r>
              <a:rPr lang="en-US" sz="220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reportes automáticos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DAGx1mCEEDw</dc:identifier>
  <dcterms:modified xsi:type="dcterms:W3CDTF">2011-08-01T06:04:30Z</dcterms:modified>
  <cp:revision>1</cp:revision>
  <dc:title>Blue &amp; white company profile presentation</dc:title>
</cp:coreProperties>
</file>